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17"/>
  </p:notesMasterIdLst>
  <p:handoutMasterIdLst>
    <p:handoutMasterId r:id="rId18"/>
  </p:handoutMasterIdLst>
  <p:sldIdLst>
    <p:sldId id="10172" r:id="rId3"/>
    <p:sldId id="10137" r:id="rId4"/>
    <p:sldId id="10138" r:id="rId5"/>
    <p:sldId id="10167" r:id="rId6"/>
    <p:sldId id="10139" r:id="rId7"/>
    <p:sldId id="10168" r:id="rId8"/>
    <p:sldId id="10163" r:id="rId9"/>
    <p:sldId id="10196" r:id="rId10"/>
    <p:sldId id="10164" r:id="rId11"/>
    <p:sldId id="10187" r:id="rId12"/>
    <p:sldId id="10165" r:id="rId13"/>
    <p:sldId id="10170" r:id="rId14"/>
    <p:sldId id="10197" r:id="rId15"/>
    <p:sldId id="10136" r:id="rId16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C06"/>
    <a:srgbClr val="4774DF"/>
    <a:srgbClr val="99CC00"/>
    <a:srgbClr val="004564"/>
    <a:srgbClr val="007CB4"/>
    <a:srgbClr val="00628E"/>
    <a:srgbClr val="0095D7"/>
    <a:srgbClr val="953D19"/>
    <a:srgbClr val="92B4C6"/>
    <a:srgbClr val="7BA4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2" autoAdjust="0"/>
    <p:restoredTop sz="95317" autoAdjust="0"/>
  </p:normalViewPr>
  <p:slideViewPr>
    <p:cSldViewPr snapToGrid="0">
      <p:cViewPr varScale="1">
        <p:scale>
          <a:sx n="70" d="100"/>
          <a:sy n="70" d="100"/>
        </p:scale>
        <p:origin x="360" y="60"/>
      </p:cViewPr>
      <p:guideLst>
        <p:guide orient="horz" pos="304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7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5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842" y="281270"/>
            <a:ext cx="4230440" cy="2209976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87" y="287967"/>
            <a:ext cx="7025432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6842" y="2571609"/>
            <a:ext cx="4230440" cy="3889224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4" y="241088"/>
            <a:ext cx="8032253" cy="944263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0802" y="1205441"/>
            <a:ext cx="8514456" cy="4789120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4000"/>
            </a:lvl1pPr>
            <a:lvl2pPr marL="574040" indent="0">
              <a:buNone/>
              <a:defRPr sz="3500"/>
            </a:lvl2pPr>
            <a:lvl3pPr marL="1148080" indent="0">
              <a:buNone/>
              <a:defRPr sz="3000"/>
            </a:lvl3pPr>
            <a:lvl4pPr marL="1722120" indent="0">
              <a:buNone/>
              <a:defRPr sz="2500"/>
            </a:lvl4pPr>
            <a:lvl5pPr marL="2296160" indent="0">
              <a:buNone/>
              <a:defRPr sz="2500"/>
            </a:lvl5pPr>
            <a:lvl6pPr marL="2870200" indent="0">
              <a:buNone/>
              <a:defRPr sz="2500"/>
            </a:lvl6pPr>
            <a:lvl7pPr marL="3444240" indent="0">
              <a:buNone/>
              <a:defRPr sz="2500"/>
            </a:lvl7pPr>
            <a:lvl8pPr marL="4018280" indent="0">
              <a:buNone/>
              <a:defRPr sz="2500"/>
            </a:lvl8pPr>
            <a:lvl9pPr marL="4592320" indent="0">
              <a:buNone/>
              <a:defRPr sz="2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4" y="6127662"/>
            <a:ext cx="8032253" cy="56253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10/04/2021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4406" y="642903"/>
            <a:ext cx="10929938" cy="4500316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10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813" y="5223581"/>
            <a:ext cx="9001125" cy="1285804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52" y="1446531"/>
            <a:ext cx="10929938" cy="2641926"/>
          </a:xfrm>
        </p:spPr>
        <p:txBody>
          <a:bodyPr anchor="b"/>
          <a:lstStyle>
            <a:lvl1pPr algn="ctr" defTabSz="114744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0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52" y="4291038"/>
            <a:ext cx="10929938" cy="1193722"/>
          </a:xfrm>
        </p:spPr>
        <p:txBody>
          <a:bodyPr anchor="t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2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6322219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0350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4227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14350" y="1687618"/>
            <a:ext cx="5683568" cy="477354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8"/>
            <a:ext cx="5681514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6532" y="1687618"/>
            <a:ext cx="5683746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2937" y="2333735"/>
            <a:ext cx="5683568" cy="41274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70821" y="2333736"/>
            <a:ext cx="5683568" cy="4126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38" y="0"/>
            <a:ext cx="11572875" cy="1687618"/>
          </a:xfrm>
          <a:prstGeom prst="rect">
            <a:avLst/>
          </a:prstGeom>
        </p:spPr>
        <p:txBody>
          <a:bodyPr vert="horz" lIns="114803" tIns="57401" rIns="114803" bIns="57401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8458" y="6703595"/>
            <a:ext cx="2933402" cy="385072"/>
          </a:xfrm>
          <a:prstGeom prst="rect">
            <a:avLst/>
          </a:prstGeom>
        </p:spPr>
        <p:txBody>
          <a:bodyPr vert="horz" lIns="114803" tIns="57401" rIns="57401" bIns="57401" rtlCol="0" anchor="ctr"/>
          <a:lstStyle>
            <a:lvl1pPr algn="r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D615DFD-8505-4C7B-90FE-F45A3565472F}" type="datetimeFigureOut">
              <a:rPr lang="zh-CN" altLang="en-US" smtClean="0"/>
              <a:t>2021/4/10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6951" y="6703595"/>
            <a:ext cx="4004965" cy="385072"/>
          </a:xfrm>
          <a:prstGeom prst="rect">
            <a:avLst/>
          </a:prstGeom>
        </p:spPr>
        <p:txBody>
          <a:bodyPr vert="horz" lIns="57401" tIns="57401" rIns="114803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13986" y="6703595"/>
            <a:ext cx="790277" cy="385072"/>
          </a:xfrm>
          <a:prstGeom prst="rect">
            <a:avLst/>
          </a:prstGeom>
        </p:spPr>
        <p:txBody>
          <a:bodyPr vert="horz" lIns="34441" tIns="57401" rIns="57401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893725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marL="0" algn="ctr" defTabSz="1147445" rtl="0" eaLnBrk="1" latinLnBrk="0" hangingPunct="1"/>
            <a:endParaRPr lang="en-US" sz="23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323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147445" rtl="0" eaLnBrk="1" latinLnBrk="0" hangingPunct="1">
        <a:lnSpc>
          <a:spcPts val="7280"/>
        </a:lnSpc>
        <a:spcBef>
          <a:spcPct val="0"/>
        </a:spcBef>
        <a:buNone/>
        <a:defRPr sz="6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430530" indent="-43053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932815" indent="-358775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43510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200914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58318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315722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373126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430530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487934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575534" y="5316525"/>
            <a:ext cx="970704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spc="600" dirty="0">
                <a:solidFill>
                  <a:schemeClr val="bg1"/>
                </a:solidFill>
              </a:rPr>
              <a:t>项目</a:t>
            </a:r>
            <a:r>
              <a:rPr lang="en-US" altLang="zh-CN" sz="5400" b="1" spc="600" dirty="0">
                <a:solidFill>
                  <a:schemeClr val="bg1"/>
                </a:solidFill>
              </a:rPr>
              <a:t>5 </a:t>
            </a:r>
            <a:r>
              <a:rPr lang="zh-CN" altLang="en-US" sz="5400" b="1" spc="600" dirty="0">
                <a:solidFill>
                  <a:schemeClr val="bg1"/>
                </a:solidFill>
              </a:rPr>
              <a:t>表单</a:t>
            </a:r>
            <a:endParaRPr lang="zh-CN" altLang="en-US" sz="5400" spc="600" dirty="0">
              <a:solidFill>
                <a:schemeClr val="bg1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416661" y="1192742"/>
            <a:ext cx="4025428" cy="553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>
                <a:solidFill>
                  <a:schemeClr val="bg1"/>
                </a:solidFill>
              </a:rPr>
              <a:t>网站建设与管理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83" y="2282359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项目实施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D40CC5F-D2A0-4735-B154-2D777F204CC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33925" y="2082799"/>
            <a:ext cx="3606802" cy="352213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105389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3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9362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进阶提高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459" y="1893650"/>
            <a:ext cx="5223894" cy="368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98116" y="1146368"/>
            <a:ext cx="7837452" cy="557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lvl="0" indent="0"/>
            <a:r>
              <a:rPr lang="zh-CN" altLang="zh-CN" dirty="0"/>
              <a:t>在微信的通信录中直接进入企业号。也可以通过下载微信企业</a:t>
            </a:r>
            <a:r>
              <a:rPr lang="en-US" altLang="zh-CN" dirty="0"/>
              <a:t>APP</a:t>
            </a:r>
            <a:r>
              <a:rPr lang="zh-CN" altLang="zh-CN" dirty="0"/>
              <a:t>加入，一起体验课后延伸学习的过程</a:t>
            </a:r>
            <a:endParaRPr lang="en-US" altLang="zh-CN" dirty="0"/>
          </a:p>
          <a:p>
            <a:pPr lvl="0" indent="0"/>
            <a:r>
              <a:rPr lang="zh-CN" altLang="zh-CN" dirty="0"/>
              <a:t>进入“微加云学院”，选择课件内容再次学习、在线做练习题、考试。</a:t>
            </a:r>
          </a:p>
          <a:p>
            <a:pPr lvl="0" indent="0"/>
            <a:r>
              <a:rPr lang="zh-CN" altLang="zh-CN" dirty="0"/>
              <a:t>进入“企微云</a:t>
            </a:r>
            <a:r>
              <a:rPr lang="zh-CN" altLang="en-US" dirty="0"/>
              <a:t>项目</a:t>
            </a:r>
            <a:r>
              <a:rPr lang="zh-CN" altLang="zh-CN" dirty="0"/>
              <a:t>”，查看并完成本章学习</a:t>
            </a:r>
            <a:r>
              <a:rPr lang="zh-CN" altLang="en-US" dirty="0"/>
              <a:t>项目</a:t>
            </a:r>
            <a:r>
              <a:rPr lang="zh-CN" altLang="zh-CN" dirty="0"/>
              <a:t>，查看</a:t>
            </a:r>
            <a:r>
              <a:rPr lang="zh-CN" altLang="en-US" dirty="0"/>
              <a:t>项目</a:t>
            </a:r>
            <a:r>
              <a:rPr lang="zh-CN" altLang="zh-CN" dirty="0"/>
              <a:t>，领取</a:t>
            </a:r>
            <a:r>
              <a:rPr lang="zh-CN" altLang="en-US" dirty="0"/>
              <a:t>项目</a:t>
            </a:r>
            <a:r>
              <a:rPr lang="zh-CN" altLang="zh-CN" dirty="0"/>
              <a:t>，登记</a:t>
            </a:r>
            <a:r>
              <a:rPr lang="zh-CN" altLang="en-US" dirty="0"/>
              <a:t>项目</a:t>
            </a:r>
            <a:r>
              <a:rPr lang="zh-CN" altLang="zh-CN" dirty="0"/>
              <a:t>进展情况，方便教师随时查看学生</a:t>
            </a:r>
            <a:r>
              <a:rPr lang="zh-CN" altLang="en-US" dirty="0"/>
              <a:t>项目</a:t>
            </a:r>
            <a:r>
              <a:rPr lang="zh-CN" altLang="zh-CN" dirty="0"/>
              <a:t>的完成进度。</a:t>
            </a:r>
          </a:p>
          <a:p>
            <a:pPr lvl="0" indent="0"/>
            <a:r>
              <a:rPr lang="zh-CN" altLang="zh-CN" dirty="0"/>
              <a:t>进入“投票调研”“问卷星”，参与调查问卷互动，反馈教学效果。</a:t>
            </a:r>
          </a:p>
          <a:p>
            <a:pPr lvl="0" indent="0"/>
            <a:r>
              <a:rPr lang="zh-CN" altLang="zh-CN" dirty="0"/>
              <a:t>进入“教学论坛”，下载本章素材或对相关知识点发贴、回帖互动。</a:t>
            </a:r>
          </a:p>
          <a:p>
            <a:pPr lvl="0" indent="0"/>
            <a:r>
              <a:rPr lang="zh-CN" altLang="zh-CN" dirty="0"/>
              <a:t>进入“腾讯乐享”，通过知识库、问答、课堂、考试、活动、投票和论坛等核心应用，培训学习等多元化需求</a:t>
            </a:r>
          </a:p>
          <a:p>
            <a:pPr lvl="0" indent="0"/>
            <a:r>
              <a:rPr lang="zh-CN" altLang="zh-CN" dirty="0"/>
              <a:t>进入“快课学堂”，通过主页型企业培训应用进行在线学习交流。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课后延伸</a:t>
            </a:r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80" y="838871"/>
            <a:ext cx="3081346" cy="62314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4600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93" y="1614792"/>
            <a:ext cx="6694454" cy="2655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66950" y="5222295"/>
            <a:ext cx="769417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rPr>
              <a:t>谢谢  再见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5098" y="447258"/>
            <a:ext cx="6498077" cy="5953541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9"/>
          <p:cNvSpPr>
            <a:spLocks noChangeArrowheads="1"/>
          </p:cNvSpPr>
          <p:nvPr/>
        </p:nvSpPr>
        <p:spPr bwMode="auto">
          <a:xfrm>
            <a:off x="8040809" y="2294601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1490923" y="1869640"/>
            <a:ext cx="2561600" cy="7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800" spc="600" dirty="0" err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ontents</a:t>
            </a:r>
            <a:endParaRPr lang="zh-CN" altLang="en-US" sz="3200" spc="600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4052523" y="2647463"/>
            <a:ext cx="1743714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894033" y="16720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>
            <a:spLocks noChangeArrowheads="1"/>
          </p:cNvSpPr>
          <p:nvPr/>
        </p:nvSpPr>
        <p:spPr bwMode="auto">
          <a:xfrm>
            <a:off x="8040810" y="299819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"/>
          <p:cNvSpPr>
            <a:spLocks noChangeArrowheads="1"/>
          </p:cNvSpPr>
          <p:nvPr/>
        </p:nvSpPr>
        <p:spPr bwMode="auto">
          <a:xfrm>
            <a:off x="8040810" y="3701779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16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>
            <a:spLocks noChangeArrowheads="1"/>
          </p:cNvSpPr>
          <p:nvPr/>
        </p:nvSpPr>
        <p:spPr bwMode="auto">
          <a:xfrm>
            <a:off x="8040810" y="4405368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16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69"/>
          <p:cNvSpPr>
            <a:spLocks noChangeArrowheads="1"/>
          </p:cNvSpPr>
          <p:nvPr/>
        </p:nvSpPr>
        <p:spPr bwMode="auto">
          <a:xfrm>
            <a:off x="8040810" y="5108957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229" y="280828"/>
            <a:ext cx="1463862" cy="297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700" dirty="0">
                <a:solidFill>
                  <a:srgbClr val="FFFF00"/>
                </a:solidFill>
              </a:rPr>
              <a:t>C</a:t>
            </a:r>
            <a:endParaRPr lang="zh-CN" altLang="en-US" sz="18700" dirty="0">
              <a:solidFill>
                <a:srgbClr val="FFFF00"/>
              </a:solidFill>
            </a:endParaRPr>
          </a:p>
        </p:txBody>
      </p:sp>
      <p:sp>
        <p:nvSpPr>
          <p:cNvPr id="13" name="直接连接符 74"/>
          <p:cNvSpPr>
            <a:spLocks noChangeShapeType="1"/>
          </p:cNvSpPr>
          <p:nvPr/>
        </p:nvSpPr>
        <p:spPr bwMode="auto">
          <a:xfrm>
            <a:off x="7046433" y="18244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直接连接符 74"/>
          <p:cNvSpPr>
            <a:spLocks noChangeShapeType="1"/>
          </p:cNvSpPr>
          <p:nvPr/>
        </p:nvSpPr>
        <p:spPr bwMode="auto">
          <a:xfrm>
            <a:off x="7198833" y="19768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 animBg="1"/>
      <p:bldP spid="19" grpId="0"/>
      <p:bldP spid="20" grpId="0"/>
      <p:bldP spid="21" grpId="0"/>
      <p:bldP spid="10" grpId="0"/>
      <p:bldP spid="3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4317" cy="37693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5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438995" y="2334539"/>
            <a:ext cx="7098009" cy="1691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dirty="0"/>
              <a:t>表单可以收集用户输入的信息，</a:t>
            </a:r>
            <a:r>
              <a:rPr lang="zh-CN" altLang="en-US" sz="2400" dirty="0"/>
              <a:t>便于与服务器进行交互，</a:t>
            </a:r>
            <a:r>
              <a:rPr lang="zh-CN" altLang="zh-CN" sz="2400" dirty="0"/>
              <a:t>因而</a:t>
            </a:r>
            <a:r>
              <a:rPr lang="zh-CN" altLang="en-US" sz="2400" dirty="0"/>
              <a:t>大量使用在网页注册和登录当中</a:t>
            </a:r>
            <a:r>
              <a:rPr lang="zh-CN" altLang="zh-CN" sz="2400" dirty="0"/>
              <a:t>。</a:t>
            </a:r>
            <a:r>
              <a:rPr lang="zh-CN" altLang="en-US" sz="2400" dirty="0"/>
              <a:t>掌握常用的表单元素，完成</a:t>
            </a:r>
            <a:r>
              <a:rPr lang="zh-CN" altLang="zh-CN" sz="2400" dirty="0"/>
              <a:t>注册表单页。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 </a:t>
            </a:r>
            <a:r>
              <a:rPr lang="zh-CN" altLang="en-US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项目概述</a:t>
            </a:r>
          </a:p>
        </p:txBody>
      </p:sp>
      <p:pic>
        <p:nvPicPr>
          <p:cNvPr id="39" name="图片 3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31" y="2043346"/>
            <a:ext cx="3091484" cy="34625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5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030" y="3967073"/>
            <a:ext cx="160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505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知识目标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9312" y="3967073"/>
            <a:ext cx="224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3950" lvl="1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技能目标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成果目标</a:t>
            </a:r>
          </a:p>
        </p:txBody>
      </p:sp>
      <p:sp>
        <p:nvSpPr>
          <p:cNvPr id="34" name="文本框 13"/>
          <p:cNvSpPr txBox="1"/>
          <p:nvPr/>
        </p:nvSpPr>
        <p:spPr bwMode="auto">
          <a:xfrm>
            <a:off x="2410312" y="4721410"/>
            <a:ext cx="4245343" cy="943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掌握常见的表单对象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</a:t>
            </a:r>
            <a:r>
              <a:rPr lang="en-US" altLang="zh-CN" sz="2400" dirty="0"/>
              <a:t>Form</a:t>
            </a:r>
            <a:r>
              <a:rPr lang="zh-CN" altLang="en-US" sz="2400" dirty="0"/>
              <a:t>标签</a:t>
            </a:r>
          </a:p>
        </p:txBody>
      </p:sp>
      <p:sp>
        <p:nvSpPr>
          <p:cNvPr id="37" name="文本框 14"/>
          <p:cNvSpPr txBox="1"/>
          <p:nvPr/>
        </p:nvSpPr>
        <p:spPr bwMode="auto">
          <a:xfrm>
            <a:off x="6849722" y="1234002"/>
            <a:ext cx="4542568" cy="943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zh-CN" sz="2400" dirty="0"/>
              <a:t>灵活应用表单相关知识，制作完成“</a:t>
            </a:r>
            <a:r>
              <a:rPr lang="zh-CN" altLang="en-US" sz="2400" dirty="0"/>
              <a:t>注册表单页</a:t>
            </a:r>
            <a:r>
              <a:rPr lang="zh-CN" altLang="zh-CN" sz="2400" dirty="0"/>
              <a:t>”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6" y="2966204"/>
            <a:ext cx="3240000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55" y="2627724"/>
            <a:ext cx="3668789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6791356" y="2968799"/>
            <a:ext cx="3797128" cy="1027240"/>
            <a:chOff x="6825506" y="2525849"/>
            <a:chExt cx="3797128" cy="1027240"/>
          </a:xfrm>
        </p:grpSpPr>
        <p:sp>
          <p:nvSpPr>
            <p:cNvPr id="43" name="流程图: 数据 42"/>
            <p:cNvSpPr/>
            <p:nvPr/>
          </p:nvSpPr>
          <p:spPr>
            <a:xfrm>
              <a:off x="6825506" y="2666446"/>
              <a:ext cx="35735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技能目标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97603" y="2525849"/>
              <a:ext cx="1125031" cy="1027240"/>
              <a:chOff x="7350381" y="1068094"/>
              <a:chExt cx="1125031" cy="1027240"/>
            </a:xfrm>
          </p:grpSpPr>
          <p:sp>
            <p:nvSpPr>
              <p:cNvPr id="49" name="流程图: 接点 21"/>
              <p:cNvSpPr/>
              <p:nvPr/>
            </p:nvSpPr>
            <p:spPr>
              <a:xfrm>
                <a:off x="7350381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8014" y="1259837"/>
                <a:ext cx="695254" cy="643753"/>
              </a:xfrm>
              <a:prstGeom prst="rect">
                <a:avLst/>
              </a:prstGeom>
              <a:solidFill>
                <a:schemeClr val="accent2"/>
              </a:solidFill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1904482" y="3729748"/>
            <a:ext cx="3684277" cy="1027240"/>
            <a:chOff x="1300749" y="1039274"/>
            <a:chExt cx="3684277" cy="1027240"/>
          </a:xfrm>
        </p:grpSpPr>
        <p:sp>
          <p:nvSpPr>
            <p:cNvPr id="52" name="流程图: 数据 51"/>
            <p:cNvSpPr/>
            <p:nvPr/>
          </p:nvSpPr>
          <p:spPr>
            <a:xfrm>
              <a:off x="1565029" y="1179871"/>
              <a:ext cx="34199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知识目标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00749" y="1039274"/>
              <a:ext cx="1125031" cy="1027240"/>
              <a:chOff x="4624754" y="1068094"/>
              <a:chExt cx="1125031" cy="1027240"/>
            </a:xfrm>
          </p:grpSpPr>
          <p:sp>
            <p:nvSpPr>
              <p:cNvPr id="54" name="流程图: 接点 38"/>
              <p:cNvSpPr/>
              <p:nvPr/>
            </p:nvSpPr>
            <p:spPr>
              <a:xfrm>
                <a:off x="4624754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3480" y="1314230"/>
                <a:ext cx="463537" cy="55974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3.75E-6 -0.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06195" y="1375439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5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39882" y="203045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4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27051" y="3046120"/>
            <a:ext cx="4333686" cy="1386405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endParaRPr lang="en-US" altLang="zh-CN" sz="2400" dirty="0">
              <a:solidFill>
                <a:schemeClr val="accent3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/>
                </a:solidFill>
                <a:cs typeface="+mn-ea"/>
                <a:sym typeface="+mn-lt"/>
              </a:rPr>
              <a:t>表单</a:t>
            </a:r>
            <a:endParaRPr lang="en-US" altLang="zh-CN" sz="2400" dirty="0">
              <a:solidFill>
                <a:schemeClr val="accent3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/>
                </a:solidFill>
                <a:cs typeface="+mn-ea"/>
                <a:sym typeface="+mn-lt"/>
              </a:rPr>
              <a:t>表单的常用元素及标签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4069" y="953840"/>
            <a:ext cx="11530952" cy="646331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zh-CN" altLang="en-US" sz="2400" b="1" dirty="0"/>
              <a:t>表单元素</a:t>
            </a:r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919" y="1495340"/>
            <a:ext cx="7728500" cy="2308324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endParaRPr lang="zh-CN" altLang="en-US" sz="2400" dirty="0"/>
          </a:p>
          <a:p>
            <a:r>
              <a:rPr lang="zh-CN" altLang="en-US" sz="2400" dirty="0"/>
              <a:t>表单元素主要包括按钮、文本框、单选按钮、复选按钮等。表单的使用包括两部分：一是用户界面，提供用户输入数据的元件；另一部分是处理程序，可以是客户端程序在浏览器执行，也可以是服务器程序处理用户提交的数据，返回结果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43B198C-5739-46BA-BEEB-53D7C1F4B37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48469" y="5080794"/>
            <a:ext cx="6994225" cy="6565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CD84726-6D32-456E-B79D-20D16F2149C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636" y="482886"/>
            <a:ext cx="3679645" cy="6395586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26109" y="1184197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5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2523" y="2424286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40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5621" y="3730893"/>
            <a:ext cx="5277814" cy="577850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>
            <a:defPPr>
              <a:defRPr lang="zh-CN"/>
            </a:defPPr>
            <a:lvl1pPr lvl="0" eaLnBrk="0" hangingPunct="0">
              <a:lnSpc>
                <a:spcPct val="150000"/>
              </a:lnSpc>
              <a:tabLst>
                <a:tab pos="5267325" algn="r"/>
              </a:tabLst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6"/>
                </a:solidFill>
                <a:sym typeface="Arial" panose="020B0604020202020204" pitchFamily="34" charset="0"/>
              </a:rPr>
              <a:t>设计表单页</a:t>
            </a:r>
            <a:endParaRPr lang="en-US" altLang="zh-CN" sz="2400" dirty="0">
              <a:solidFill>
                <a:schemeClr val="accent6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，www.1ppt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372</Words>
  <Application>Microsoft Office PowerPoint</Application>
  <PresentationFormat>自定义</PresentationFormat>
  <Paragraphs>66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微软雅黑</vt:lpstr>
      <vt:lpstr>Arial</vt:lpstr>
      <vt:lpstr>Calibri</vt:lpstr>
      <vt:lpstr>Calibri Light</vt:lpstr>
      <vt:lpstr>Century Gothic</vt:lpstr>
      <vt:lpstr>Courier New</vt:lpstr>
      <vt:lpstr>Palatino Linotype</vt:lpstr>
      <vt:lpstr>Wingdings</vt:lpstr>
      <vt:lpstr>第一PPT，www.1ppt.com</vt:lpstr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31</cp:revision>
  <dcterms:created xsi:type="dcterms:W3CDTF">2017-03-14T11:17:00Z</dcterms:created>
  <dcterms:modified xsi:type="dcterms:W3CDTF">2021-04-10T13:34:37Z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